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8" r:id="rId8"/>
    <p:sldId id="261" r:id="rId9"/>
    <p:sldId id="267" r:id="rId10"/>
    <p:sldId id="262" r:id="rId11"/>
    <p:sldId id="266" r:id="rId12"/>
    <p:sldId id="265" r:id="rId13"/>
    <p:sldId id="271" r:id="rId14"/>
    <p:sldId id="270" r:id="rId15"/>
    <p:sldId id="272" r:id="rId16"/>
    <p:sldId id="264" r:id="rId17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60" d="100"/>
          <a:sy n="60" d="100"/>
        </p:scale>
        <p:origin x="-2010" y="3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4400550" cy="9144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Times New Roman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Times New Roman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2724150" y="6519863"/>
            <a:ext cx="3657600" cy="425450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5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042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3903663"/>
            <a:ext cx="3009900" cy="2428875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0428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514350" y="1320800"/>
            <a:ext cx="6172200" cy="2540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3D5CEE3-DD6B-43D2-9AD5-BFB68EDC70F6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7150" y="8331200"/>
            <a:ext cx="441325" cy="652463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55A84E51-D092-4A8D-B57A-A05A9E54B8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3AB73-5E67-4A54-BA60-8F73C350EB5B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D9991-3993-44FD-B65C-CA93F3B31B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405DE-2D3F-407B-A8B1-DFE0EB988F37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42608-6C8B-4C1D-B6D3-9A820C607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8650" y="3149600"/>
            <a:ext cx="2808288" cy="4965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89338" y="3149600"/>
            <a:ext cx="2809875" cy="4965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D31F7-242E-449C-B017-A2E633E87E4D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17475-A9EF-474F-916C-B33980E2C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8619C-9FA6-435E-A10C-2BC949DE86E4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344FB-7548-4D84-87E5-E350F4932C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2056A-B7ED-4E02-B623-1F3BFE03267F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8B137-9B65-401E-8672-FC2CE9452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70CA5-911B-46D6-B7E6-5BE51A7AB14D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D2721-3F1B-4FE1-90BB-B02C5E005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75669-D5EF-4B9E-886C-C2D9EB3C3B2E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8A294-5330-41CF-A4FF-A14D5B21EA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6D33F-71F2-41B3-BF28-18E6514D3634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CA307-0302-400A-9A18-3FC510D373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8320E-8D43-4F4D-839B-092B74B52353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DAD49-A8C7-4C31-AA42-350A8CFCCF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029200" y="1016000"/>
            <a:ext cx="1485900" cy="7099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1500" y="1016000"/>
            <a:ext cx="4305300" cy="7099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405F2-A695-49C0-A795-4D2B3AD1A20C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E895A-7545-453D-9618-AD68628AF1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5715000" cy="9144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5939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39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59399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400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1016000"/>
            <a:ext cx="5943600" cy="1524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3149600"/>
            <a:ext cx="5770563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94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28800" y="8331200"/>
            <a:ext cx="159861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9754892-B084-40E3-907F-A9B9DFAABC7A}" type="datetimeFigureOut">
              <a:rPr lang="en-US"/>
              <a:pPr>
                <a:defRPr/>
              </a:pPr>
              <a:t>11/21/2022</a:t>
            </a:fld>
            <a:endParaRPr lang="ru-RU"/>
          </a:p>
        </p:txBody>
      </p:sp>
      <p:sp>
        <p:nvSpPr>
          <p:cNvPr id="594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43400" y="8331200"/>
            <a:ext cx="2173288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94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500" y="8323263"/>
            <a:ext cx="439738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BE6417-7720-4B02-8D1D-A4F215F728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8" r:id="rId2"/>
    <p:sldLayoutId id="2147483667" r:id="rId3"/>
    <p:sldLayoutId id="2147483666" r:id="rId4"/>
    <p:sldLayoutId id="2147483665" r:id="rId5"/>
    <p:sldLayoutId id="2147483664" r:id="rId6"/>
    <p:sldLayoutId id="2147483663" r:id="rId7"/>
    <p:sldLayoutId id="2147483662" r:id="rId8"/>
    <p:sldLayoutId id="2147483661" r:id="rId9"/>
    <p:sldLayoutId id="2147483660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sp>
        <p:nvSpPr>
          <p:cNvPr id="1331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838200" y="2667000"/>
            <a:ext cx="5638800" cy="2514600"/>
          </a:xfrm>
        </p:spPr>
        <p:txBody>
          <a:bodyPr anchor="ctr"/>
          <a:lstStyle/>
          <a:p>
            <a:pPr eaLnBrk="1" hangingPunct="1"/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Основная образовательная программа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МАДОУ «Детский сад №294 комбинированного вида с татарским языком воспитания и обучения»  Московского района г.Казани</a:t>
            </a:r>
            <a:br>
              <a:rPr lang="ru-RU" sz="2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(Презентация)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 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90600" y="20574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1" name="Picture 3" descr="C:\Users\User\Desktop\29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5562599"/>
            <a:ext cx="4216400" cy="2722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sp>
        <p:nvSpPr>
          <p:cNvPr id="14338" name="Заголовок 7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3"/>
          <p:cNvSpPr txBox="1">
            <a:spLocks/>
          </p:cNvSpPr>
          <p:nvPr/>
        </p:nvSpPr>
        <p:spPr>
          <a:xfrm>
            <a:off x="838200" y="2667000"/>
            <a:ext cx="5638800" cy="52578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  <p:sp>
        <p:nvSpPr>
          <p:cNvPr id="14342" name="Заголовок 3"/>
          <p:cNvSpPr txBox="1">
            <a:spLocks/>
          </p:cNvSpPr>
          <p:nvPr/>
        </p:nvSpPr>
        <p:spPr bwMode="auto">
          <a:xfrm>
            <a:off x="838200" y="2133600"/>
            <a:ext cx="5638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Основная образовательная программа дошкольного образования </a:t>
            </a:r>
          </a:p>
          <a:p>
            <a:pPr algn="ctr">
              <a:lnSpc>
                <a:spcPct val="8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МАДОУ «Детский сад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№294»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ориентирована на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-7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lnSpc>
                <a:spcPct val="80000"/>
              </a:lnSpc>
            </a:pPr>
            <a:endParaRPr lang="ru-RU" sz="2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Принято педагогическим советом №1</a:t>
            </a:r>
          </a:p>
          <a:p>
            <a:pPr algn="ctr">
              <a:lnSpc>
                <a:spcPct val="80000"/>
              </a:lnSpc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от 31.08.2022г.</a:t>
            </a:r>
          </a:p>
          <a:p>
            <a:pPr algn="ctr">
              <a:lnSpc>
                <a:spcPct val="80000"/>
              </a:lnSpc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Приказ №117 от 01.09.2022г.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Объем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обязательной части основной образовательной программы составляет 60% от ее общего объема. </a:t>
            </a:r>
          </a:p>
          <a:p>
            <a:pPr algn="ctr">
              <a:lnSpc>
                <a:spcPct val="8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Объем части основной образовательной программы, формируемой участниками образовательных отношений составляет 40% от ее общего объема.</a:t>
            </a:r>
          </a:p>
          <a:p>
            <a:pPr algn="ctr">
              <a:lnSpc>
                <a:spcPct val="80000"/>
              </a:lnSpc>
            </a:pPr>
            <a:r>
              <a:rPr lang="ru-RU" sz="1600" dirty="0">
                <a:latin typeface="Calibri" pitchFamily="34" charset="0"/>
              </a:rPr>
              <a:t/>
            </a:r>
            <a:br>
              <a:rPr lang="ru-RU" sz="1600" dirty="0">
                <a:latin typeface="Calibri" pitchFamily="34" charset="0"/>
              </a:rPr>
            </a:br>
            <a:r>
              <a:rPr lang="ru-RU" sz="1600" dirty="0">
                <a:latin typeface="Calibri" pitchFamily="34" charset="0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3" name="Заголовок 7"/>
          <p:cNvSpPr>
            <a:spLocks noGrp="1"/>
          </p:cNvSpPr>
          <p:nvPr>
            <p:ph type="title" idx="4294967295"/>
          </p:nvPr>
        </p:nvSpPr>
        <p:spPr>
          <a:xfrm>
            <a:off x="755650" y="1333500"/>
            <a:ext cx="5759450" cy="611188"/>
          </a:xfrm>
        </p:spPr>
        <p:txBody>
          <a:bodyPr anchor="ctr"/>
          <a:lstStyle/>
          <a:p>
            <a:pPr eaLnBrk="1" hangingPunct="1"/>
            <a:r>
              <a:rPr lang="ru-RU" sz="2400" b="0" smtClean="0"/>
              <a:t>ООП ДО</a:t>
            </a:r>
            <a:endParaRPr lang="ru-RU" sz="2400" smtClean="0"/>
          </a:p>
        </p:txBody>
      </p:sp>
      <p:sp>
        <p:nvSpPr>
          <p:cNvPr id="15364" name="Заголовок 3"/>
          <p:cNvSpPr txBox="1">
            <a:spLocks/>
          </p:cNvSpPr>
          <p:nvPr/>
        </p:nvSpPr>
        <p:spPr bwMode="auto">
          <a:xfrm>
            <a:off x="838200" y="2590800"/>
            <a:ext cx="5638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Программа разработана с учетом: </a:t>
            </a:r>
          </a:p>
          <a:p>
            <a:pPr>
              <a:lnSpc>
                <a:spcPct val="90000"/>
              </a:lnSpc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Примерной основной образовательной программы дошкольного образования «От рождения до школы» под ред. Н. Е.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Веракса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Т. С. Комарова,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Э. 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Дорофеева. .– М.: МОЗАИКА-СИНТЕЗ, 2022.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Региональной программы дошкольного образования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Сөенеч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– «Радость познания» под ред.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Шаеховой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Р.К.,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Магариф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Вакыт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2016г.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1600" dirty="0">
                <a:latin typeface="Calibri" pitchFamily="34" charset="0"/>
              </a:rPr>
              <a:t/>
            </a:r>
            <a:br>
              <a:rPr lang="ru-RU" sz="1600" dirty="0">
                <a:latin typeface="Calibri" pitchFamily="34" charset="0"/>
              </a:rPr>
            </a:br>
            <a:r>
              <a:rPr lang="ru-RU" sz="1600" dirty="0">
                <a:latin typeface="Calibri" pitchFamily="34" charset="0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7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16388" name="Заголовок 3"/>
          <p:cNvSpPr txBox="1">
            <a:spLocks/>
          </p:cNvSpPr>
          <p:nvPr/>
        </p:nvSpPr>
        <p:spPr bwMode="auto">
          <a:xfrm>
            <a:off x="838200" y="1905000"/>
            <a:ext cx="56388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 i="1" u="sng" dirty="0">
                <a:latin typeface="Times New Roman" pitchFamily="18" charset="0"/>
                <a:cs typeface="Times New Roman" pitchFamily="18" charset="0"/>
              </a:rPr>
              <a:t>Цели и задачи реализации Программы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Цель:   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Позитивная социализация и всестороннее развитие дошкольного возраста,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ребенка к жизни в современном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обществе</a:t>
            </a:r>
          </a:p>
          <a:p>
            <a:endParaRPr lang="ru-RU" sz="2400" dirty="0"/>
          </a:p>
          <a:p>
            <a:pPr algn="ctr"/>
            <a:r>
              <a:rPr lang="ru-RU" dirty="0">
                <a:latin typeface="Calibri" pitchFamily="34" charset="0"/>
              </a:rPr>
              <a:t/>
            </a:r>
            <a:br>
              <a:rPr lang="ru-RU" dirty="0">
                <a:latin typeface="Calibri" pitchFamily="34" charset="0"/>
              </a:rPr>
            </a:br>
            <a:r>
              <a:rPr lang="ru-RU" dirty="0">
                <a:latin typeface="Calibri" pitchFamily="34" charset="0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1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17412" name="Заголовок 3"/>
          <p:cNvSpPr txBox="1">
            <a:spLocks/>
          </p:cNvSpPr>
          <p:nvPr/>
        </p:nvSpPr>
        <p:spPr bwMode="auto">
          <a:xfrm>
            <a:off x="990600" y="1676400"/>
            <a:ext cx="56388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lnSpc>
                <a:spcPct val="80000"/>
              </a:lnSpc>
            </a:pPr>
            <a:endParaRPr lang="ru-RU" sz="1300" b="1" dirty="0"/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охрана и укрепление физического и психического здоровья детей, в том числе их эмоционального благополучия;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обеспечение равных возможностей для полноценного развития каждого ребенка в период дошкольного детства независимо от места проживания, пола, нации, языка, социального статуса,  психофизиологических и других особенностей здоровья;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создание благоприятных условий развития детей в соответствии с их возрастными и индивидуальными особенностями, развитие способностей и творческого потенциала каждого ребенка как субъекта отношений с другими детьми, взрослыми и миром;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объединение обучения и воспитания в целостный образовательный процесс на основе духовно-нравственных и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ценностей, принятых в обществе правил и норм поведения в интересах человека, семьи, общества;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формирование общей культуры личности детей, 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формирование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социокультурной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среды, соответствующей возрастным и индивидуальным особенностям детей;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детей;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обеспечение преемственности целей, задач и содержания дошкольного общего и начального общего образования.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освоение и внедрение новых технологий воспитания и образования дошкольников, через обновление развивающей предметной образовательной среды МАДОУ, способствующей самореализации ребёнка в разных видах деятельности в соответствии с ФГОС. 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поддержку детской инициативы, творчества, развитие личности ребенка, создание условий для самореализации.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dirty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5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18436" name="Заголовок 3"/>
          <p:cNvSpPr txBox="1">
            <a:spLocks/>
          </p:cNvSpPr>
          <p:nvPr/>
        </p:nvSpPr>
        <p:spPr bwMode="auto">
          <a:xfrm>
            <a:off x="990600" y="2057400"/>
            <a:ext cx="5638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Задачи части Программы, формируемой участниками образовательных отношений, ориентированной на реализацию этнокультурной региональной составляющей:</a:t>
            </a:r>
          </a:p>
          <a:p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Воспитание гармонично развитой и социально ответственной личности на основе духовно-нравственных ценностей народов Российской Федерации, исторических и национально-культурных традиций (Указ Президента Российской Федерации от  7 мая 2018 года №204 «О  национальных целях и  стратегических задачах развития Российской Федерации на  период до 2024 года»).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- Приобщение к истокам национальной культуры народов, населяющих Республику Татарстан. Предоставление каждому ребенку возможность обучения и воспитания на родном языке, формирование у детей основ нравственности на лучших образцах национальной культуры, народных традициях и обычаях.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Создание образовательной среды, обеспечивающей гармоничное развитие и базовые знания в области родного и татарского языков, через вариативные формы дошкольного образования, новые технологии с использованием авторских УМК, приобщение к культуре родного края.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Обеспечение психолого-педагогической поддержки семьи и повышение компетентности родителей (законных представителей) в вопросах семейного воспитания, в оценке качества образовательных процессов Организации.</a:t>
            </a:r>
          </a:p>
          <a:p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Создание условий для формирования правильного звукопроизношения и закрепление его на словесном материале исходя из индивидуальных нарушений звуков детей. Развитие артикуляционной моторики, фонематических процессов, грамматического строя речи через коррекцию дефектов.</a:t>
            </a:r>
          </a:p>
          <a:p>
            <a:pPr>
              <a:lnSpc>
                <a:spcPct val="80000"/>
              </a:lnSpc>
            </a:pPr>
            <a:endParaRPr lang="ru-RU" sz="1600" b="1" dirty="0" smtClean="0"/>
          </a:p>
          <a:p>
            <a:pPr>
              <a:lnSpc>
                <a:spcPct val="80000"/>
              </a:lnSpc>
            </a:pPr>
            <a:endParaRPr lang="ru-RU" sz="1600" dirty="0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900" dirty="0">
                <a:latin typeface="Calibri" pitchFamily="34" charset="0"/>
              </a:rPr>
              <a:t/>
            </a:r>
            <a:br>
              <a:rPr lang="ru-RU" sz="900" dirty="0">
                <a:latin typeface="Calibri" pitchFamily="34" charset="0"/>
              </a:rPr>
            </a:br>
            <a:r>
              <a:rPr lang="ru-RU" sz="900" dirty="0">
                <a:latin typeface="Calibri" pitchFamily="34" charset="0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3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dirty="0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Содержание Программы обеспечивает развитие личности, мотивации и способностей детей в различных видах деятельности и охватывает следующие образовательные области: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● социально-коммуникативное развитие;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● познавательное развитие;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● речевое развитие;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● 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художественно‑эстетическое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развитие;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● физическое развитие.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7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52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u="sng" dirty="0">
                <a:latin typeface="Times New Roman" pitchFamily="18" charset="0"/>
                <a:cs typeface="Times New Roman" pitchFamily="18" charset="0"/>
              </a:rPr>
              <a:t>Социально-коммуникативное развитие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   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u="sng" dirty="0">
                <a:latin typeface="Times New Roman" pitchFamily="18" charset="0"/>
                <a:cs typeface="Times New Roman" pitchFamily="18" charset="0"/>
              </a:rPr>
              <a:t>Познавательное развитие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u="sng" dirty="0">
                <a:latin typeface="Times New Roman" pitchFamily="18" charset="0"/>
                <a:cs typeface="Times New Roman" pitchFamily="18" charset="0"/>
              </a:rPr>
              <a:t>Речевое развитие 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    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300" b="1" i="1" u="sng" dirty="0">
                <a:latin typeface="Times New Roman" pitchFamily="18" charset="0"/>
                <a:cs typeface="Times New Roman" pitchFamily="18" charset="0"/>
              </a:rPr>
              <a:t>Художественно-эстетическое развитие 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   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u="sng" dirty="0">
                <a:latin typeface="Times New Roman" pitchFamily="18" charset="0"/>
                <a:cs typeface="Times New Roman" pitchFamily="18" charset="0"/>
              </a:rPr>
              <a:t>Физическое развитие 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       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i="1" u="sng" dirty="0">
                <a:latin typeface="Times New Roman" pitchFamily="18" charset="0"/>
                <a:cs typeface="Times New Roman" pitchFamily="18" charset="0"/>
              </a:rPr>
              <a:t>Этнокультурный  компонент программы  (часть, формируемая участниками образовательных отношений)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i="1" u="sng" dirty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 Республика Татарстан – один из многонациональных регионов Российской Федерации. В Законе Республики Татарстан «Об образовании» четко определена необходимость обеспечения гуманистического, развивающего, народно-национального характера образования, связь воспитания и обучения с жизнью и национальными культурными традициями.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    Приобщение к истокам национальной культуры народов, населяющих Республику Татарстан. Предоставление каждому ребенку возможность обучения и воспитания на родном языке, формирование у детей основ нравственности на лучших образцах национальной культуры, народных традициях и обычаях.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    Создание благоприятных условий для воспитания толерантной личности – привития любви и уважения к людям другой национальности, к их культурным ценностям.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79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Задачи части Программы, формируемой участниками образовательных отношений, ориентированной на реализацию этнокультурной региональной составляющей:</a:t>
            </a:r>
          </a:p>
          <a:p>
            <a:pPr>
              <a:lnSpc>
                <a:spcPct val="90000"/>
              </a:lnSpc>
            </a:pPr>
            <a:endParaRPr lang="ru-RU" sz="2000" b="1" i="1" u="sng" dirty="0" smtClean="0"/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Воспитание гармонично развитой и социально ответственной личности на основе духовно-нравственных ценностей народов Российской Федерации, исторических и национально-культурных традиций (Указ Президента Российской Федерации от  7 мая 2018 года №204 «О  национальных целях и  стратегических задачах развития Российской Федерации на  период до 2024 года»).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Приобщение к истокам национальной культуры народов, населяющих Республику Татарстан. Предоставление каждому ребенку возможность обучения и воспитания на родном языке, формирование у детей основ нравственности на лучших образцах национальной культуры, народных традициях и обычаях.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Создание образовательной среды, обеспечивающей гармоничное развитие и базовые знания в области родного и татарского языков, через вариативные формы дошкольного образования, новые технологии с использованием авторских УМК, приобщение к культуре родного края.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Обеспечение психолого-педагогической поддержки семьи и повышение компетентности родителей (законных представителей) в вопросах семейного воспитания, в оценке качества образовательных процессов Организации.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Создание условий для формирования правильного звукопроизношения и закрепление его на словесном материале исходя из индивидуальных нарушений звуков детей. Развитие артикуляционной моторики, фонематических процессов, грамматического строя речи через коррекцию дефектов.</a:t>
            </a:r>
          </a:p>
          <a:p>
            <a:pPr>
              <a:lnSpc>
                <a:spcPct val="90000"/>
              </a:lnSpc>
            </a:pPr>
            <a:endParaRPr lang="ru-RU" sz="2000" dirty="0"/>
          </a:p>
          <a:p>
            <a:pPr>
              <a:lnSpc>
                <a:spcPct val="90000"/>
              </a:lnSpc>
            </a:pPr>
            <a:r>
              <a:rPr lang="ru-RU" sz="2000" b="1" i="1" u="sng" dirty="0"/>
              <a:t>   </a:t>
            </a:r>
            <a:endParaRPr lang="ru-RU" sz="2000" dirty="0"/>
          </a:p>
          <a:p>
            <a:pPr>
              <a:lnSpc>
                <a:spcPct val="90000"/>
              </a:lnSpc>
            </a:pPr>
            <a:r>
              <a:rPr lang="ru-RU" sz="2000" dirty="0"/>
              <a:t> </a:t>
            </a:r>
            <a:endParaRPr lang="ru-RU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7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Особенности взаимодействия педагогического коллектива с семьями воспитанников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С целью построения эффективного взаимодействия  семьи и ДОУ педагогическим коллективом  были создали  следующие условия: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Социально-правовые: построение всей работы основывается на федеральных, региональных, муниципальных нормативно-правовых документах, а также с Уставом ДОУ, договорами сотрудничества, регламентирующими и определяющими функции, права и обязанности семьи и дошкольного образовательного учреждения;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Информационно-коммуникативными: предоставление родителям возможности быть в курсе реализуемых программ, быть осведомленными в вопросах специфики образовательного процесса, достижений и проблем в развитии ребенка, безопасности его пребывания в ДОУ;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Перспективно-целевые: наличие планов работы с семьями  на ближайшую и дальнейшую перспективу, обеспечение прозрачности и доступности для педагогов и родителей в изучении данных планов, предоставление права родителям участвовать в разработке индивидуальных проектов, программ и выборе точек пересечения семьи и ДОУ в интересах развития ребенка;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Потребностно-стимулирующие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взаимодействие  семьи и дошкольного образовательного учреждения строится на результатах изучения семьи.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41275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1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b="1" i="1" u="sng" dirty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Программы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300" b="1" i="1" u="sng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Развивающая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предметно-пространственная среда обеспечивает реализацию программ;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учет национально-культурных,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климатических условий, в которых осуществляется образовательная деятельность; учет возрастных особенностей детей.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Развивающая  среда детского сада   построена  на  следующих  принципах: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насыщенности;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трансформируемости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полифункциональности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вариативности;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доступности;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безопасности.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5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Организация режима пребывания детей в образовательном учреждении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Ежедневная организации жизни и деятельности детей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осуществляется с учетом: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построения образовательного процесса на адекватных возрасту формах работы с детьми: основной формой работы с детьми дошкольного возраста и ведущим видом деятельности для них является игра;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решения программных образовательных задач в совместной деятельности взрослого и детей и самостоятельной деятельности детей не только в рамках непосредственно образовательной деятельности, но и при проведении режимных моментов в соответствии со спецификой дошкольного образования.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99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67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i="1" u="sng" dirty="0">
                <a:latin typeface="Times New Roman" pitchFamily="18" charset="0"/>
                <a:cs typeface="Times New Roman" pitchFamily="18" charset="0"/>
              </a:rPr>
              <a:t>Организация  режима  дня в ДОУ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При проведении режимных процессов МДОУ придерживается следующих  </a:t>
            </a:r>
            <a:r>
              <a:rPr lang="ru-RU" sz="2500" b="1" i="1" dirty="0">
                <a:latin typeface="Times New Roman" pitchFamily="18" charset="0"/>
                <a:cs typeface="Times New Roman" pitchFamily="18" charset="0"/>
              </a:rPr>
              <a:t>правил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Полное и своевременное удовлетворение всех органических потребностей детей (в сне, питании).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Тщательный гигиенический уход, обеспечение чистоты тела, одежды, постели.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Привлечение детей к посильному участию в режимных процессах; поощрение самостоятельности и активности.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Формирование культурно-гигиенических навыков.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Эмоциональное общение в ходе выполнения режимных процессов.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Учет потребностей детей, индивидуальных особенностей каждого ребенка.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Спокойный и доброжелательный тон обращения, бережное отношение к ребенку, устранение долгих ожиданий, так как аппетит и сон малышей прямо зависят от состояния их нервной системы.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Основные  </a:t>
            </a:r>
            <a:r>
              <a:rPr lang="ru-RU" sz="2500" b="1" i="1" dirty="0">
                <a:latin typeface="Times New Roman" pitchFamily="18" charset="0"/>
                <a:cs typeface="Times New Roman" pitchFamily="18" charset="0"/>
              </a:rPr>
              <a:t>принципы</a:t>
            </a: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построения  режима  дня: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Режим дня  выполняется  на  протяжении  всего  периода  воспитания  детей  в  дошкольном  учреждении,  сохраняя  последовательность,  постоянство  и  постепенность.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Соответствие   правильности  построения  режима  дня  возрастным  психофизиологическим  особенностям  дошкольника.  Поэтому  в  ДОУ  для  каждой  возрастной группы определен свой режим  дня.  В  детском  саду  выделяют  следующее  возрастное  деление  детей  по  группам: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Организация  режима  дня  проводится  с  учетом  теплого  и  холодного  периода  года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Содержимое 5" descr="Рисунок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858000" cy="9185275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90600" y="1447800"/>
            <a:ext cx="5600700" cy="1588"/>
          </a:xfrm>
          <a:prstGeom prst="line">
            <a:avLst/>
          </a:prstGeom>
          <a:ln w="57150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3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123950" y="1016000"/>
            <a:ext cx="5391150" cy="1081088"/>
          </a:xfrm>
        </p:spPr>
        <p:txBody>
          <a:bodyPr anchor="ctr"/>
          <a:lstStyle/>
          <a:p>
            <a:pPr eaLnBrk="1" hangingPunct="1"/>
            <a:r>
              <a:rPr lang="ru-RU" smtClean="0"/>
              <a:t> ООП ДО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990600" y="1676400"/>
            <a:ext cx="5638800" cy="71628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Регламентирование  образовательного процесса на неделю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Продолжительность учебной недели: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5-ти дневная рабочая неделя – для всех возрастных групп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План учебных занятий  на неделю: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Младший дошкольный  возраст - 10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Средний дошкольный возраст - 10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Старший дошкольный возраст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Подготовительный к школе возраст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Продолжительность занятия: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 младшая группа – 10 минут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Группы младшего дошкольного  возраста – 15 минут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Группы среднего дошкольного возраста – 20 минут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Группы старшего дошкольного возраста – 25 минут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Группы подготовительного к школе возраста – 30 минут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j-lt"/>
                <a:ea typeface="+mj-ea"/>
                <a:cs typeface="+mj-cs"/>
              </a:rPr>
              <a:t/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сулы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649</TotalTime>
  <Words>1185</Words>
  <Application>Microsoft Office PowerPoint</Application>
  <PresentationFormat>Экран (4:3)</PresentationFormat>
  <Paragraphs>161</Paragraphs>
  <Slides>16</Slides>
  <Notes>0</Notes>
  <HiddenSlides>15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Капсулы</vt:lpstr>
      <vt:lpstr>Основная образовательная программа МАДОУ «Детский сад №294 комбинированного вида с татарским языком воспитания и обучения»  Московского района г.Казани  (Презентация)  </vt:lpstr>
      <vt:lpstr> ООП ДО</vt:lpstr>
      <vt:lpstr>ООП ДО</vt:lpstr>
      <vt:lpstr> ООП ДО</vt:lpstr>
      <vt:lpstr> ООП ДО</vt:lpstr>
      <vt:lpstr> ООП ДО</vt:lpstr>
      <vt:lpstr> ООП ДО</vt:lpstr>
      <vt:lpstr> ООП ДО</vt:lpstr>
      <vt:lpstr> ООП ДО</vt:lpstr>
      <vt:lpstr> ООП ДО</vt:lpstr>
      <vt:lpstr> ООП ДО</vt:lpstr>
      <vt:lpstr> ООП ДО</vt:lpstr>
      <vt:lpstr> ООП ДО</vt:lpstr>
      <vt:lpstr> ООП ДО</vt:lpstr>
      <vt:lpstr> ООП ДО</vt:lpstr>
      <vt:lpstr> ООП ДО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дошкольное образовательное учреждение «Детский сад № 297 комбинированного вида» Ново-Савиновского района г.Казани</dc:title>
  <dc:creator>User</dc:creator>
  <cp:lastModifiedBy>Гульназ</cp:lastModifiedBy>
  <cp:revision>61</cp:revision>
  <dcterms:created xsi:type="dcterms:W3CDTF">2017-05-25T08:18:01Z</dcterms:created>
  <dcterms:modified xsi:type="dcterms:W3CDTF">2022-11-21T08:22:25Z</dcterms:modified>
</cp:coreProperties>
</file>